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304" r:id="rId10"/>
    <p:sldId id="307" r:id="rId11"/>
    <p:sldId id="319" r:id="rId12"/>
    <p:sldId id="292" r:id="rId13"/>
    <p:sldId id="310" r:id="rId14"/>
  </p:sldIdLst>
  <p:sldSz cx="12192000" cy="6858000"/>
  <p:notesSz cx="6858000" cy="99456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824C3-F710-4C25-B33D-39CD85C75875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786313"/>
            <a:ext cx="5486400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21A6C-D460-4977-AAD2-95C3A7D574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32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F49F5-C35E-4E1B-8269-770E945BE25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63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F49F5-C35E-4E1B-8269-770E945BE25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655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F49F5-C35E-4E1B-8269-770E945BE25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1206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F49F5-C35E-4E1B-8269-770E945BE25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6554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F49F5-C35E-4E1B-8269-770E945BE25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8250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5C9EC4-7B0F-4471-B9C4-3904D434B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309D9A-3D78-44E7-87CF-CEABA0007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12DF1D-BC8A-47F7-B353-A86C08D6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CD802B-B82C-46AD-8EFA-E6B3D6B3B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41C9AA-57B2-4B7B-B77E-8CE68E52A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137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58E104-5368-49EC-9CF2-9716C71B1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FFC8A3-FCF5-4CAB-BBBE-E3BC0C896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1917AD-D0B9-415F-A843-5BB2E0CBF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1DAD1A-5625-4B00-B0CF-C8DAB1A0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6BF5AB-086D-421A-A388-2DB7C2A75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747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85E72-43B0-4194-A197-E1ABEBB22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10DE4E-2863-4C66-B3CB-2A58D56F0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F562A6-4851-4207-A49E-39EBE53C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12AF34-ED55-465B-9FF9-4E6058166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FC228D-4E60-4557-A8B6-3E949F72B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605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6A280-63FD-488B-B905-07D318850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0433F-F4DB-4C1E-8DD3-BDCA72EF7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9424A8-258B-4347-9EF6-066AF1217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443E6B-BC68-46A5-B159-8608429B8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26D26C-F6FF-4AAB-899A-5A048974F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919EF09-553C-407A-89DA-3D1ABFACA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434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1C753-5B57-434F-8948-507D57A4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F27B5A-7E60-4339-A151-DD46B5F3D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65605A-2BA8-4EE9-A403-34914586F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AB7757C-1686-4D00-8DFB-8C18A712D9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CB31CE3-F877-467B-A93E-E25BFFD9C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F546264-794E-4BE3-B57A-1F876E050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B264F4C-9424-40DC-9624-76DA5C74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10861E0-B519-4C42-A770-3F373D70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90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2F88A2-E157-4921-A3D5-4650DF96B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E972F9-B37D-401C-9B86-B12B6C74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F28B51-1B11-4153-8191-A54D623DC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833D65B-DF6A-4A9D-9FA8-FD56C60CC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573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9B5534C-75EF-4A25-9723-E77E8459C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F55A023-55F6-465A-9200-A7426658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C16932-1319-4411-A8C7-A99139D2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81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FB7316-AFB5-42D5-8A76-F74F34BB3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4C5B62-CBB2-489A-9549-36FFA72E4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6AC0AB-0C67-4D57-A6BC-024FC0432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3DA711-5286-4653-A970-00FCA24A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575C9D-8240-43F7-960B-E9B7147E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A1104C-CF48-48D3-BD70-D7459A05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26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EDA25E-7D8C-4061-A812-A4EE0E8E3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8E39CA4-BC6B-4429-9FA7-2914A0996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EF9A90-BB3F-4C69-90D9-6AFAF9611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59F13C-B47B-490E-A410-C38F9BE1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F2F7EA-5A77-40D5-8D4D-BB72CA428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341324-0CBC-474F-81A3-9BE0D753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72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FD36CC-400C-42D7-B044-39B2707BF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3A474C6-AB5F-4FDF-B780-03B3C1B73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518B1C-5804-481C-86F2-A5893F14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C2D25F-8252-4686-AA89-22B78B1F4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FB9655-17D4-46FD-8F89-408BCC712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41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1245F47-480C-4FA5-ACF1-F7153FEAC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FD61A0F-5A39-42B2-BC17-DBD1E2B76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C96F6A-648B-4475-9BFB-15391632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4646F8-BF6E-4952-8C8F-CB23DAB51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395430-9B5A-4137-BD9F-C990C1938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726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4433828-DDA9-4D86-BFAF-807F294D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5D0A1E-EA07-4E13-9CBA-2EB62A8AE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CD9897-A7B3-446E-A00B-38D63CEAE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1CDD1-A6E3-4D29-A2BC-3AEDE784177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6C3B67-82B1-4FB8-ABB5-A44E9E5D78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6AC10F-0EE6-4BB9-9751-DE60A4019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6A263-5AAA-428B-94AF-C541B8DADC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119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F52D9-DCCE-439D-A19E-EB3B666DA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01" y="151003"/>
            <a:ext cx="12013035" cy="1157680"/>
          </a:xfrm>
        </p:spPr>
        <p:txBody>
          <a:bodyPr>
            <a:normAutofit fontScale="90000"/>
          </a:bodyPr>
          <a:lstStyle/>
          <a:p>
            <a:r>
              <a:rPr lang="pt-BR" sz="4000" dirty="0"/>
              <a:t>Prefeitura Municipal de Vitória da Conquista - BA</a:t>
            </a:r>
            <a:br>
              <a:rPr lang="pt-BR" sz="4000" dirty="0"/>
            </a:br>
            <a:r>
              <a:rPr lang="pt-BR" sz="4000" dirty="0"/>
              <a:t>Secretaria Municipal de Finanças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8FBDA3-EFCB-47A0-BC25-C2F53C5F2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97248"/>
            <a:ext cx="9144000" cy="3160552"/>
          </a:xfrm>
        </p:spPr>
        <p:txBody>
          <a:bodyPr>
            <a:noAutofit/>
          </a:bodyPr>
          <a:lstStyle/>
          <a:p>
            <a:r>
              <a:rPr lang="pt-BR" sz="6600" u="sng" dirty="0">
                <a:solidFill>
                  <a:schemeClr val="accent1">
                    <a:lumMod val="75000"/>
                  </a:schemeClr>
                </a:solidFill>
              </a:rPr>
              <a:t>Audiência Pública</a:t>
            </a:r>
          </a:p>
          <a:p>
            <a:endParaRPr lang="pt-BR" sz="4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sz="4400" dirty="0">
                <a:solidFill>
                  <a:schemeClr val="accent1">
                    <a:lumMod val="75000"/>
                  </a:schemeClr>
                </a:solidFill>
              </a:rPr>
              <a:t>Dados Fiscais -</a:t>
            </a:r>
          </a:p>
          <a:p>
            <a:r>
              <a:rPr lang="pt-BR" sz="4400" dirty="0">
                <a:solidFill>
                  <a:schemeClr val="accent1">
                    <a:lumMod val="75000"/>
                  </a:schemeClr>
                </a:solidFill>
              </a:rPr>
              <a:t>2º Quadrimestre de 2024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967" y="556208"/>
            <a:ext cx="69338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440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DA3938-22BD-44C8-9FDD-01742A39B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9" y="92279"/>
            <a:ext cx="3724711" cy="469783"/>
          </a:xfrm>
        </p:spPr>
        <p:txBody>
          <a:bodyPr>
            <a:noAutofit/>
          </a:bodyPr>
          <a:lstStyle/>
          <a:p>
            <a:r>
              <a:rPr lang="pt-BR" sz="1400" b="1" dirty="0"/>
              <a:t>Prefeitura Municipal de Vitória da Conquista - BA</a:t>
            </a:r>
            <a:br>
              <a:rPr lang="pt-BR" sz="1400" b="1" dirty="0"/>
            </a:br>
            <a:endParaRPr lang="pt-BR" sz="1400" b="1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A4FDF28D-6ED2-47B4-90A6-4FC8DFEED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41" y="1669409"/>
            <a:ext cx="10915312" cy="500033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pt-BR" sz="3200" b="0" i="0" dirty="0"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Ao longo desta exposição serão demonstrados elementos contidos nos Relatórios Resumidos de Execução Orçamentária (RREO) e nos Relatórios de Gestão Fiscal (RGF), do </a:t>
            </a:r>
            <a:r>
              <a:rPr lang="pt-BR" sz="3200" dirty="0">
                <a:solidFill>
                  <a:srgbClr val="1F497D"/>
                </a:solidFill>
                <a:latin typeface="Calibri" panose="020F0502020204030204" pitchFamily="34" charset="0"/>
              </a:rPr>
              <a:t>4</a:t>
            </a:r>
            <a:r>
              <a:rPr lang="pt-BR" sz="3200" b="0" i="0" dirty="0"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º bimestre e do 2º quadrimestre de 2024, respectivamente.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solidFill>
                  <a:srgbClr val="1F497D"/>
                </a:solidFill>
                <a:latin typeface="Calibri" panose="020F0502020204030204" pitchFamily="34" charset="0"/>
              </a:rPr>
              <a:t>Resultados Orçamentários;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solidFill>
                  <a:srgbClr val="1F497D"/>
                </a:solidFill>
                <a:latin typeface="Calibri" panose="020F0502020204030204" pitchFamily="34" charset="0"/>
              </a:rPr>
              <a:t>Resultados Fiscais;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solidFill>
                  <a:srgbClr val="1F497D"/>
                </a:solidFill>
                <a:latin typeface="Calibri" panose="020F0502020204030204" pitchFamily="34" charset="0"/>
              </a:rPr>
              <a:t>Apuração dos Índices;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solidFill>
                  <a:srgbClr val="1F497D"/>
                </a:solidFill>
                <a:latin typeface="Calibri" panose="020F0502020204030204" pitchFamily="34" charset="0"/>
              </a:rPr>
              <a:t>Dados Educação 2º Quadrimestre;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solidFill>
                  <a:srgbClr val="1F497D"/>
                </a:solidFill>
                <a:latin typeface="Calibri" panose="020F0502020204030204" pitchFamily="34" charset="0"/>
              </a:rPr>
              <a:t>Dados Saúde 2º Quadrimestre;</a:t>
            </a:r>
          </a:p>
          <a:p>
            <a:pPr marL="0" indent="0">
              <a:lnSpc>
                <a:spcPct val="150000"/>
              </a:lnSpc>
              <a:buNone/>
            </a:pPr>
            <a:br>
              <a:rPr lang="pt-BR" dirty="0"/>
            </a:b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3F34E5A-5B67-4AFE-AE1F-29F4132C470F}"/>
              </a:ext>
            </a:extLst>
          </p:cNvPr>
          <p:cNvSpPr txBox="1"/>
          <p:nvPr/>
        </p:nvSpPr>
        <p:spPr>
          <a:xfrm>
            <a:off x="796954" y="931069"/>
            <a:ext cx="10343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1" dirty="0">
                <a:solidFill>
                  <a:srgbClr val="1F497D"/>
                </a:solidFill>
                <a:latin typeface="Calibri" panose="020F0502020204030204" pitchFamily="34" charset="0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3651548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B06421D-3AFF-4CC1-A634-2F868C08DD09}"/>
              </a:ext>
            </a:extLst>
          </p:cNvPr>
          <p:cNvSpPr txBox="1">
            <a:spLocks/>
          </p:cNvSpPr>
          <p:nvPr/>
        </p:nvSpPr>
        <p:spPr>
          <a:xfrm>
            <a:off x="92279" y="92279"/>
            <a:ext cx="3707933" cy="469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/>
              <a:t>Prefeitura Municipal de Vitória da Conquista - BA</a:t>
            </a:r>
            <a:br>
              <a:rPr lang="pt-BR" sz="1400" b="1" dirty="0"/>
            </a:br>
            <a:endParaRPr lang="pt-BR" sz="1400" b="1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4E89EF61-F7F3-424F-BE16-AA7270A414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32441"/>
            <a:ext cx="105156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1" dirty="0">
                <a:solidFill>
                  <a:srgbClr val="1F497D"/>
                </a:solidFill>
                <a:latin typeface="Calibri" panose="020F0502020204030204" pitchFamily="34" charset="0"/>
              </a:rPr>
              <a:t>RECEITAS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61992AB0-2964-AF03-F74F-3B7F83DAC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430246"/>
              </p:ext>
            </p:extLst>
          </p:nvPr>
        </p:nvGraphicFramePr>
        <p:xfrm>
          <a:off x="443753" y="1493751"/>
          <a:ext cx="11349318" cy="4960830"/>
        </p:xfrm>
        <a:graphic>
          <a:graphicData uri="http://schemas.openxmlformats.org/drawingml/2006/table">
            <a:tbl>
              <a:tblPr/>
              <a:tblGrid>
                <a:gridCol w="4177515">
                  <a:extLst>
                    <a:ext uri="{9D8B030D-6E8A-4147-A177-3AD203B41FA5}">
                      <a16:colId xmlns:a16="http://schemas.microsoft.com/office/drawing/2014/main" val="904179141"/>
                    </a:ext>
                  </a:extLst>
                </a:gridCol>
                <a:gridCol w="3139172">
                  <a:extLst>
                    <a:ext uri="{9D8B030D-6E8A-4147-A177-3AD203B41FA5}">
                      <a16:colId xmlns:a16="http://schemas.microsoft.com/office/drawing/2014/main" val="735067734"/>
                    </a:ext>
                  </a:extLst>
                </a:gridCol>
                <a:gridCol w="2873551">
                  <a:extLst>
                    <a:ext uri="{9D8B030D-6E8A-4147-A177-3AD203B41FA5}">
                      <a16:colId xmlns:a16="http://schemas.microsoft.com/office/drawing/2014/main" val="3188647137"/>
                    </a:ext>
                  </a:extLst>
                </a:gridCol>
                <a:gridCol w="1159080">
                  <a:extLst>
                    <a:ext uri="{9D8B030D-6E8A-4147-A177-3AD203B41FA5}">
                      <a16:colId xmlns:a16="http://schemas.microsoft.com/office/drawing/2014/main" val="3799118892"/>
                    </a:ext>
                  </a:extLst>
                </a:gridCol>
              </a:tblGrid>
              <a:tr h="32067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Receita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Valor Previsto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Receita Realizada até 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Percentual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344875"/>
                  </a:ext>
                </a:extLst>
              </a:tr>
              <a:tr h="4714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2º Quadrimestre de 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17563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Arrecadado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326341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Receitas Corrrentes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R$1.531.858.240,94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R$904.134.156,01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82427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Receita Tributária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R$436.792.226,36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R$211.901.750,41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718131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Receita de Contribuições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R$23.619.197,32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R$16.078.522,32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702601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Receita Patrimonial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R$32.943.775,66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R$9.792.135,61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5523957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Receita de Serviços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R$2.560.000,00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R$2.659.447,35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074382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Transferências Correntes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R$994.011.198,47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R$657.406.999,06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885928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Outras Receitas Correntes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R$41.931.843,13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R$6.295.301,26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377783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Receitas De Capital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R$355.279.367,31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R$60.785.418,28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74956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Operação de Crédito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R$307.164.006,42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R$60.504.476,70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193829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Transferências de Capital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R$48.115.360,89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R$280.941,58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852353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Dedução FUNDEB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-R$98.283.891,75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-R$55.557.209,36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205647"/>
                  </a:ext>
                </a:extLst>
              </a:tr>
              <a:tr h="32067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R$1.530.714.235,98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R$909.362.364,93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050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586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9B3CE877-AAAD-4ECA-85F0-4A2B8DAD1483}"/>
              </a:ext>
            </a:extLst>
          </p:cNvPr>
          <p:cNvSpPr txBox="1">
            <a:spLocks/>
          </p:cNvSpPr>
          <p:nvPr/>
        </p:nvSpPr>
        <p:spPr>
          <a:xfrm>
            <a:off x="92279" y="92279"/>
            <a:ext cx="3808601" cy="469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/>
              <a:t>Prefeitura Municipal de Vitória da Conquista - BA</a:t>
            </a:r>
            <a:br>
              <a:rPr lang="pt-BR" sz="1400" b="1" dirty="0"/>
            </a:br>
            <a:endParaRPr lang="pt-BR" sz="1400" b="1" dirty="0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41579C03-03E2-4AB9-A344-39D2951093E7}"/>
              </a:ext>
            </a:extLst>
          </p:cNvPr>
          <p:cNvSpPr txBox="1">
            <a:spLocks/>
          </p:cNvSpPr>
          <p:nvPr/>
        </p:nvSpPr>
        <p:spPr>
          <a:xfrm>
            <a:off x="838200" y="732441"/>
            <a:ext cx="105156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i="1" dirty="0">
                <a:solidFill>
                  <a:srgbClr val="1F497D"/>
                </a:solidFill>
                <a:latin typeface="Calibri" panose="020F0502020204030204" pitchFamily="34" charset="0"/>
              </a:rPr>
              <a:t>DESPESAS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09B2326-B330-3FC3-BA56-7DD281D81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163342"/>
              </p:ext>
            </p:extLst>
          </p:nvPr>
        </p:nvGraphicFramePr>
        <p:xfrm>
          <a:off x="658906" y="1493751"/>
          <a:ext cx="11026587" cy="4853262"/>
        </p:xfrm>
        <a:graphic>
          <a:graphicData uri="http://schemas.openxmlformats.org/drawingml/2006/table">
            <a:tbl>
              <a:tblPr/>
              <a:tblGrid>
                <a:gridCol w="4571887">
                  <a:extLst>
                    <a:ext uri="{9D8B030D-6E8A-4147-A177-3AD203B41FA5}">
                      <a16:colId xmlns:a16="http://schemas.microsoft.com/office/drawing/2014/main" val="1368858911"/>
                    </a:ext>
                  </a:extLst>
                </a:gridCol>
                <a:gridCol w="2423425">
                  <a:extLst>
                    <a:ext uri="{9D8B030D-6E8A-4147-A177-3AD203B41FA5}">
                      <a16:colId xmlns:a16="http://schemas.microsoft.com/office/drawing/2014/main" val="2336421352"/>
                    </a:ext>
                  </a:extLst>
                </a:gridCol>
                <a:gridCol w="2423425">
                  <a:extLst>
                    <a:ext uri="{9D8B030D-6E8A-4147-A177-3AD203B41FA5}">
                      <a16:colId xmlns:a16="http://schemas.microsoft.com/office/drawing/2014/main" val="3280156761"/>
                    </a:ext>
                  </a:extLst>
                </a:gridCol>
                <a:gridCol w="1607850">
                  <a:extLst>
                    <a:ext uri="{9D8B030D-6E8A-4147-A177-3AD203B41FA5}">
                      <a16:colId xmlns:a16="http://schemas.microsoft.com/office/drawing/2014/main" val="1964807321"/>
                    </a:ext>
                  </a:extLst>
                </a:gridCol>
              </a:tblGrid>
              <a:tr h="112344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Depesa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Valor Orçamento Atualizado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Despesa Realizada até o</a:t>
                      </a:r>
                    </a:p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2º Quadrimestre de 2024 - Empenhado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Percentual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50994"/>
                  </a:ext>
                </a:extLst>
              </a:tr>
              <a:tr h="34826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637173"/>
                  </a:ext>
                </a:extLst>
              </a:tr>
              <a:tr h="28086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Despesas Corrrentes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R$1.409.963.048,37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R$1.166.736.221,65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1918200"/>
                  </a:ext>
                </a:extLst>
              </a:tr>
              <a:tr h="28086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Pessoal e Encargos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R$668.646.168,52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R$604.807.144,17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872749"/>
                  </a:ext>
                </a:extLst>
              </a:tr>
              <a:tr h="28086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Juros e Encargos da Dívida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R$24.980.489,81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R$15.246.000,00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506299"/>
                  </a:ext>
                </a:extLst>
              </a:tr>
              <a:tr h="28086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Outras Despesas Correntes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R$716.336.390,04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R$546.683.077,48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727100"/>
                  </a:ext>
                </a:extLst>
              </a:tr>
              <a:tr h="28086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Despesas De Capital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R$537.721.419,61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R$287.954.466,81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498456"/>
                  </a:ext>
                </a:extLst>
              </a:tr>
              <a:tr h="28086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Investimentos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R$489.320.419,61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R$259.829.466,81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645387"/>
                  </a:ext>
                </a:extLst>
              </a:tr>
              <a:tr h="56172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Inversões Financeiras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R$                                         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745937"/>
                  </a:ext>
                </a:extLst>
              </a:tr>
              <a:tr h="28086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Amortização da Dívida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R$48.400.000,00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R$28.125.000,00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706709"/>
                  </a:ext>
                </a:extLst>
              </a:tr>
              <a:tr h="56172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Reserva de Contigência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R$995.997,43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R$                                         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276849"/>
                  </a:ext>
                </a:extLst>
              </a:tr>
              <a:tr h="29209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R$1.948.680.465,41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R$1.454.690.688,46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252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260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BCFE9BC-A1A6-455B-94A8-4548798395E9}"/>
              </a:ext>
            </a:extLst>
          </p:cNvPr>
          <p:cNvSpPr txBox="1">
            <a:spLocks/>
          </p:cNvSpPr>
          <p:nvPr/>
        </p:nvSpPr>
        <p:spPr>
          <a:xfrm>
            <a:off x="92279" y="67113"/>
            <a:ext cx="3716323" cy="494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/>
              <a:t>Prefeitura Municipal de Vitória da Conquista - BA</a:t>
            </a:r>
            <a:br>
              <a:rPr lang="pt-BR" sz="1400" b="1" dirty="0"/>
            </a:br>
            <a:endParaRPr lang="pt-BR" sz="1400" b="1" dirty="0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FB31CB1C-8E29-4EEC-B3C9-059720F1DA4B}"/>
              </a:ext>
            </a:extLst>
          </p:cNvPr>
          <p:cNvSpPr txBox="1">
            <a:spLocks/>
          </p:cNvSpPr>
          <p:nvPr/>
        </p:nvSpPr>
        <p:spPr>
          <a:xfrm>
            <a:off x="838200" y="732441"/>
            <a:ext cx="105156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i="1" dirty="0">
                <a:solidFill>
                  <a:srgbClr val="1F497D"/>
                </a:solidFill>
                <a:latin typeface="Calibri" panose="020F0502020204030204" pitchFamily="34" charset="0"/>
              </a:rPr>
              <a:t>RECEITA CORRENTE LÍQUIDA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EF732399-85C7-E9A2-5DE8-7BA30A6FF8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838751"/>
              </p:ext>
            </p:extLst>
          </p:nvPr>
        </p:nvGraphicFramePr>
        <p:xfrm>
          <a:off x="838200" y="1493751"/>
          <a:ext cx="10659035" cy="4920498"/>
        </p:xfrm>
        <a:graphic>
          <a:graphicData uri="http://schemas.openxmlformats.org/drawingml/2006/table">
            <a:tbl>
              <a:tblPr/>
              <a:tblGrid>
                <a:gridCol w="8442801">
                  <a:extLst>
                    <a:ext uri="{9D8B030D-6E8A-4147-A177-3AD203B41FA5}">
                      <a16:colId xmlns:a16="http://schemas.microsoft.com/office/drawing/2014/main" val="3626544514"/>
                    </a:ext>
                  </a:extLst>
                </a:gridCol>
                <a:gridCol w="2216234">
                  <a:extLst>
                    <a:ext uri="{9D8B030D-6E8A-4147-A177-3AD203B41FA5}">
                      <a16:colId xmlns:a16="http://schemas.microsoft.com/office/drawing/2014/main" val="3277933162"/>
                    </a:ext>
                  </a:extLst>
                </a:gridCol>
              </a:tblGrid>
              <a:tr h="102816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Receita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Receita Corrente Líquida - Até 2º Quadrimestre de 2024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18969"/>
                  </a:ext>
                </a:extLst>
              </a:tr>
              <a:tr h="2845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68194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Receitas Corrrentes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R$1.336.922.781,01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979775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Receita Tributária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R$211.901.750,41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24717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Receita de Contribuições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R$16.078.522,32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11478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Receita Patrimonial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R$9.792.135,61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756573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Receita de Serviços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R$2.659.447,35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1939902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Transferências Correntes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R$657.406.999,06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883409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Outras Receitas Correntes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R$6.295.301,26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647950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Dedução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R$55.557.209,36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343967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(-) Deducação da Receita para FUNDEB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R$55.557.209,36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5294529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Receita Corrente Líquida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R$1.336.922.781,01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103065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(-) Transferência Obrigatória da União Relativas às emendas individuais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R$3.200.000,00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223959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Receita Corrente Líquida Ajustada para Cálculo dos Limites de Endividamento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R$1.333.722.781,01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375586"/>
                  </a:ext>
                </a:extLst>
              </a:tr>
              <a:tr h="25704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(-) Transferência Obrigatória da União Relativas às emendas individuais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R$24.673.888,00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150516"/>
                  </a:ext>
                </a:extLst>
              </a:tr>
              <a:tr h="26622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Receita Corrente Líquida Ajustada para Cálculo dos Limites da Despesa com Pessoal</a:t>
                      </a:r>
                    </a:p>
                  </a:txBody>
                  <a:tcPr marL="8118" marR="8118" marT="81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R$1.309.048.893,01</a:t>
                      </a:r>
                    </a:p>
                  </a:txBody>
                  <a:tcPr marL="8118" marR="8118" marT="8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305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4701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43DB104-1CDA-414E-88D6-E8CE9FFBA987}"/>
              </a:ext>
            </a:extLst>
          </p:cNvPr>
          <p:cNvSpPr txBox="1">
            <a:spLocks/>
          </p:cNvSpPr>
          <p:nvPr/>
        </p:nvSpPr>
        <p:spPr>
          <a:xfrm>
            <a:off x="92279" y="67113"/>
            <a:ext cx="3758268" cy="494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/>
              <a:t>Prefeitura Municipal de Vitória da Conquista - BA</a:t>
            </a:r>
            <a:br>
              <a:rPr lang="pt-BR" sz="1400" b="1" dirty="0"/>
            </a:br>
            <a:endParaRPr lang="pt-BR" sz="1400" b="1" dirty="0"/>
          </a:p>
        </p:txBody>
      </p:sp>
      <p:sp>
        <p:nvSpPr>
          <p:cNvPr id="5" name="Título 6">
            <a:extLst>
              <a:ext uri="{FF2B5EF4-FFF2-40B4-BE49-F238E27FC236}">
                <a16:creationId xmlns:a16="http://schemas.microsoft.com/office/drawing/2014/main" id="{0411C5B4-8260-4029-9A53-1C6D2B4CF4FC}"/>
              </a:ext>
            </a:extLst>
          </p:cNvPr>
          <p:cNvSpPr txBox="1">
            <a:spLocks/>
          </p:cNvSpPr>
          <p:nvPr/>
        </p:nvSpPr>
        <p:spPr>
          <a:xfrm>
            <a:off x="838200" y="732441"/>
            <a:ext cx="105156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i="1" dirty="0">
                <a:solidFill>
                  <a:srgbClr val="1F497D"/>
                </a:solidFill>
                <a:latin typeface="Calibri" panose="020F0502020204030204" pitchFamily="34" charset="0"/>
              </a:rPr>
              <a:t>RESULTADO PRIMÁRIO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216364E-0F19-6F3F-7E0A-8BAB1EABB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254452"/>
              </p:ext>
            </p:extLst>
          </p:nvPr>
        </p:nvGraphicFramePr>
        <p:xfrm>
          <a:off x="1191491" y="1745674"/>
          <a:ext cx="9310254" cy="4167289"/>
        </p:xfrm>
        <a:graphic>
          <a:graphicData uri="http://schemas.openxmlformats.org/drawingml/2006/table">
            <a:tbl>
              <a:tblPr/>
              <a:tblGrid>
                <a:gridCol w="4882206">
                  <a:extLst>
                    <a:ext uri="{9D8B030D-6E8A-4147-A177-3AD203B41FA5}">
                      <a16:colId xmlns:a16="http://schemas.microsoft.com/office/drawing/2014/main" val="576661353"/>
                    </a:ext>
                  </a:extLst>
                </a:gridCol>
                <a:gridCol w="4428048">
                  <a:extLst>
                    <a:ext uri="{9D8B030D-6E8A-4147-A177-3AD203B41FA5}">
                      <a16:colId xmlns:a16="http://schemas.microsoft.com/office/drawing/2014/main" val="643666227"/>
                    </a:ext>
                  </a:extLst>
                </a:gridCol>
              </a:tblGrid>
              <a:tr h="42096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666375"/>
                  </a:ext>
                </a:extLst>
              </a:tr>
              <a:tr h="420967">
                <a:tc>
                  <a:txBody>
                    <a:bodyPr/>
                    <a:lstStyle/>
                    <a:p>
                      <a:pPr algn="ctr" fontAlgn="ctr"/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180877"/>
                  </a:ext>
                </a:extLst>
              </a:tr>
              <a:tr h="82780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Primárias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954.262.285,13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711178"/>
                  </a:ext>
                </a:extLst>
              </a:tr>
              <a:tr h="420967"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693829"/>
                  </a:ext>
                </a:extLst>
              </a:tr>
              <a:tr h="82780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Despesas Primárias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944.909.834,97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111189"/>
                  </a:ext>
                </a:extLst>
              </a:tr>
              <a:tr h="420967"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829"/>
                  </a:ext>
                </a:extLst>
              </a:tr>
              <a:tr h="827807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   9.352.450,16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65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038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11A6B1-9BC0-476F-A394-7F5169AE7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952" y="1825625"/>
            <a:ext cx="10707848" cy="4351338"/>
          </a:xfrm>
        </p:spPr>
        <p:txBody>
          <a:bodyPr>
            <a:normAutofit/>
          </a:bodyPr>
          <a:lstStyle/>
          <a:p>
            <a:r>
              <a:rPr lang="pt-BR" dirty="0"/>
              <a:t>RCL Ajustada para Despesa com Pessoal – R$ 1.309.048.893,01</a:t>
            </a:r>
            <a:br>
              <a:rPr lang="pt-BR" dirty="0"/>
            </a:br>
            <a:endParaRPr lang="pt-BR" dirty="0"/>
          </a:p>
          <a:p>
            <a:r>
              <a:rPr lang="pt-BR" dirty="0"/>
              <a:t>Limite Máximo 54,00% da RCL – R$ 706.886.402,23		</a:t>
            </a:r>
          </a:p>
          <a:p>
            <a:r>
              <a:rPr lang="pt-BR" dirty="0"/>
              <a:t>Limite Prudencial 51,30% da RCL – R$ 671.542.082,11		</a:t>
            </a:r>
          </a:p>
          <a:p>
            <a:r>
              <a:rPr lang="pt-BR" dirty="0"/>
              <a:t>Limite de Alerta 48,60% da RCL – R$ 636.197.762,00						</a:t>
            </a:r>
          </a:p>
          <a:p>
            <a:endParaRPr lang="pt-BR" dirty="0"/>
          </a:p>
          <a:p>
            <a:r>
              <a:rPr lang="pt-BR" dirty="0"/>
              <a:t>Despesa com Pessoal do Poder Executivo: R$ 629.550.068,36		</a:t>
            </a:r>
          </a:p>
          <a:p>
            <a:r>
              <a:rPr lang="pt-BR" dirty="0"/>
              <a:t>Percentual da Despesa de Pessoal:  48,09%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53D2583-855E-4483-93B3-C3396549EF0C}"/>
              </a:ext>
            </a:extLst>
          </p:cNvPr>
          <p:cNvSpPr txBox="1">
            <a:spLocks/>
          </p:cNvSpPr>
          <p:nvPr/>
        </p:nvSpPr>
        <p:spPr>
          <a:xfrm>
            <a:off x="92279" y="67113"/>
            <a:ext cx="3665989" cy="494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/>
              <a:t>Prefeitura Municipal de Vitória da Conquista - BA</a:t>
            </a:r>
            <a:br>
              <a:rPr lang="pt-BR" sz="1400" b="1" dirty="0"/>
            </a:br>
            <a:endParaRPr lang="pt-BR" sz="1400" b="1" dirty="0"/>
          </a:p>
        </p:txBody>
      </p:sp>
      <p:sp>
        <p:nvSpPr>
          <p:cNvPr id="5" name="Título 6">
            <a:extLst>
              <a:ext uri="{FF2B5EF4-FFF2-40B4-BE49-F238E27FC236}">
                <a16:creationId xmlns:a16="http://schemas.microsoft.com/office/drawing/2014/main" id="{7F611974-CF3B-4CA6-B73C-6D0EA0E03CEC}"/>
              </a:ext>
            </a:extLst>
          </p:cNvPr>
          <p:cNvSpPr txBox="1">
            <a:spLocks/>
          </p:cNvSpPr>
          <p:nvPr/>
        </p:nvSpPr>
        <p:spPr>
          <a:xfrm>
            <a:off x="838200" y="732441"/>
            <a:ext cx="105156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i="1" dirty="0">
                <a:solidFill>
                  <a:srgbClr val="1F497D"/>
                </a:solidFill>
                <a:latin typeface="Calibri" panose="020F0502020204030204" pitchFamily="34" charset="0"/>
              </a:rPr>
              <a:t>DESPESA COM PESSOAL</a:t>
            </a:r>
          </a:p>
        </p:txBody>
      </p:sp>
    </p:spTree>
    <p:extLst>
      <p:ext uri="{BB962C8B-B14F-4D97-AF65-F5344CB8AC3E}">
        <p14:creationId xmlns:p14="http://schemas.microsoft.com/office/powerpoint/2010/main" val="334115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6">
            <a:extLst>
              <a:ext uri="{FF2B5EF4-FFF2-40B4-BE49-F238E27FC236}">
                <a16:creationId xmlns:a16="http://schemas.microsoft.com/office/drawing/2014/main" id="{AEB0DA5E-2A3C-4C3F-8617-D1237CD85F29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i="1" dirty="0">
                <a:solidFill>
                  <a:srgbClr val="1F497D"/>
                </a:solidFill>
                <a:latin typeface="Calibri" panose="020F0502020204030204" pitchFamily="34" charset="0"/>
              </a:rPr>
              <a:t>DÍVIDA CONSOLIDADA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D50C517-0E8F-4FA2-BB3E-4B0E233B3FF0}"/>
              </a:ext>
            </a:extLst>
          </p:cNvPr>
          <p:cNvSpPr txBox="1">
            <a:spLocks/>
          </p:cNvSpPr>
          <p:nvPr/>
        </p:nvSpPr>
        <p:spPr>
          <a:xfrm>
            <a:off x="92279" y="67113"/>
            <a:ext cx="3741490" cy="494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/>
              <a:t>Prefeitura Municipal de Vitória da Conquista - BA</a:t>
            </a:r>
            <a:br>
              <a:rPr lang="pt-BR" sz="1400" b="1" dirty="0"/>
            </a:br>
            <a:endParaRPr lang="pt-BR" sz="1400" b="1" dirty="0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42293496-D667-4AF7-8366-D174281526C5}"/>
              </a:ext>
            </a:extLst>
          </p:cNvPr>
          <p:cNvSpPr txBox="1">
            <a:spLocks/>
          </p:cNvSpPr>
          <p:nvPr/>
        </p:nvSpPr>
        <p:spPr>
          <a:xfrm>
            <a:off x="645952" y="3858936"/>
            <a:ext cx="10707848" cy="2709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endParaRPr lang="pt-BR" b="1" dirty="0"/>
          </a:p>
          <a:p>
            <a:pPr>
              <a:lnSpc>
                <a:spcPct val="170000"/>
              </a:lnSpc>
            </a:pPr>
            <a:r>
              <a:rPr lang="pt-BR" sz="3600" b="1" dirty="0"/>
              <a:t>RCL Ajustada para Dívida Consolidada– R$ 1.333.722.781,01</a:t>
            </a:r>
          </a:p>
          <a:p>
            <a:pPr>
              <a:lnSpc>
                <a:spcPct val="170000"/>
              </a:lnSpc>
            </a:pPr>
            <a:r>
              <a:rPr lang="pt-BR" sz="3600" b="1" dirty="0"/>
              <a:t>Limite Máximo 120% da RCL – R$ 1.600.467.337,21</a:t>
            </a:r>
          </a:p>
          <a:p>
            <a:pPr>
              <a:lnSpc>
                <a:spcPct val="170000"/>
              </a:lnSpc>
            </a:pPr>
            <a:r>
              <a:rPr lang="pt-BR" sz="3600" b="1" dirty="0"/>
              <a:t>Limite de Alerta 108% da RCL – R$ 1.440.420.603,49</a:t>
            </a:r>
          </a:p>
          <a:p>
            <a:pPr>
              <a:lnSpc>
                <a:spcPct val="170000"/>
              </a:lnSpc>
            </a:pPr>
            <a:r>
              <a:rPr lang="pt-BR" sz="3600" b="1" dirty="0"/>
              <a:t>Percentual Apurado – 26,98% 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84D2937A-3875-9E7A-B001-56FB8AF884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7197939"/>
              </p:ext>
            </p:extLst>
          </p:nvPr>
        </p:nvGraphicFramePr>
        <p:xfrm>
          <a:off x="1108365" y="1814945"/>
          <a:ext cx="8714508" cy="2439672"/>
        </p:xfrm>
        <a:graphic>
          <a:graphicData uri="http://schemas.openxmlformats.org/drawingml/2006/table">
            <a:tbl>
              <a:tblPr/>
              <a:tblGrid>
                <a:gridCol w="4569802">
                  <a:extLst>
                    <a:ext uri="{9D8B030D-6E8A-4147-A177-3AD203B41FA5}">
                      <a16:colId xmlns:a16="http://schemas.microsoft.com/office/drawing/2014/main" val="3571770561"/>
                    </a:ext>
                  </a:extLst>
                </a:gridCol>
                <a:gridCol w="4144706">
                  <a:extLst>
                    <a:ext uri="{9D8B030D-6E8A-4147-A177-3AD203B41FA5}">
                      <a16:colId xmlns:a16="http://schemas.microsoft.com/office/drawing/2014/main" val="511479949"/>
                    </a:ext>
                  </a:extLst>
                </a:gridCol>
              </a:tblGrid>
              <a:tr h="17237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Dívida Consolidada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Saldo em 31/08/2024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163314"/>
                  </a:ext>
                </a:extLst>
              </a:tr>
              <a:tr h="172374">
                <a:tc>
                  <a:txBody>
                    <a:bodyPr/>
                    <a:lstStyle/>
                    <a:p>
                      <a:pPr algn="ctr" fontAlgn="ctr"/>
                      <a:endParaRPr lang="pt-BR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489890"/>
                  </a:ext>
                </a:extLst>
              </a:tr>
              <a:tr h="3119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Dívida Contratual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222.599.801,06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0235031"/>
                  </a:ext>
                </a:extLst>
              </a:tr>
              <a:tr h="31199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Empréstimos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222.599.801,06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078414"/>
                  </a:ext>
                </a:extLst>
              </a:tr>
              <a:tr h="3119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Parcelamento e Renegociação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137.237.691,40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1486992"/>
                  </a:ext>
                </a:extLst>
              </a:tr>
              <a:tr h="31199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INSS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125.031.818,32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563231"/>
                  </a:ext>
                </a:extLst>
              </a:tr>
              <a:tr h="31199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PASEP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  12.205.873,08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581208"/>
                  </a:ext>
                </a:extLst>
              </a:tr>
              <a:tr h="3119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Dívida Consolidada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    359.837.492,46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406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933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931015654"/>
                    </a:ext>
                  </a:extLst>
                </a:gridCol>
              </a:tblGrid>
              <a:tr h="978159">
                <a:tc>
                  <a:txBody>
                    <a:bodyPr/>
                    <a:lstStyle/>
                    <a:p>
                      <a:pPr algn="ctr"/>
                      <a:r>
                        <a:rPr lang="pt-BR" sz="4800" b="1" dirty="0">
                          <a:solidFill>
                            <a:schemeClr val="bg1"/>
                          </a:solidFill>
                        </a:rPr>
                        <a:t>ORÇAMENTO GERAL EDUCAÇÃO 2024</a:t>
                      </a:r>
                      <a:endParaRPr lang="pt-BR" sz="4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0024"/>
                  </a:ext>
                </a:extLst>
              </a:tr>
              <a:tr h="5879840"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pt-BR" sz="32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EXECUÇÃO DO ORÇAMENTO EM   32,13 %</a:t>
                      </a: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932865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553036" y="6223411"/>
            <a:ext cx="6821263" cy="369332"/>
          </a:xfrm>
          <a:prstGeom prst="rect">
            <a:avLst/>
          </a:prstGeom>
          <a:solidFill>
            <a:srgbClr val="002776">
              <a:alpha val="84706"/>
            </a:srgbClr>
          </a:solidFill>
          <a:ln w="1016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SECRETARIA MUNICIPAL DE EDUCAÇÃO - SMED/PMVC</a:t>
            </a:r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4288" y="1883202"/>
          <a:ext cx="12177712" cy="1545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1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8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3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3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8492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ORÇADO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EMPENHADO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LIQUIDADO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PAGO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306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469.464.001,44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415.296.143,71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150.872.712,72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124.306.055,94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82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931015654"/>
                    </a:ext>
                  </a:extLst>
                </a:gridCol>
              </a:tblGrid>
              <a:tr h="1748790">
                <a:tc>
                  <a:txBody>
                    <a:bodyPr/>
                    <a:lstStyle/>
                    <a:p>
                      <a:pPr algn="ctr"/>
                      <a:r>
                        <a:rPr lang="pt-BR" sz="4800" b="1" dirty="0">
                          <a:solidFill>
                            <a:schemeClr val="bg1"/>
                          </a:solidFill>
                        </a:rPr>
                        <a:t>FONTE DE RECURSO 500 – 25% EDUCAÇÃO  2024</a:t>
                      </a:r>
                      <a:endParaRPr lang="pt-BR" sz="4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0024"/>
                  </a:ext>
                </a:extLst>
              </a:tr>
              <a:tr h="5109210"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pt-BR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Recurso Próprio o município executou o índice de 21,91%  - STN</a:t>
                      </a: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2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2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EXECUÇÃO DO ORÇAMENTO EM    45,28%</a:t>
                      </a:r>
                      <a:endParaRPr lang="pt-BR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endParaRPr lang="pt-BR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932865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553036" y="6223411"/>
            <a:ext cx="6821263" cy="369332"/>
          </a:xfrm>
          <a:prstGeom prst="rect">
            <a:avLst/>
          </a:prstGeom>
          <a:solidFill>
            <a:srgbClr val="002776">
              <a:alpha val="84706"/>
            </a:srgbClr>
          </a:solidFill>
          <a:ln w="1016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SECRETARIA MUNICIPAL DE EDUCAÇÃO - SMED/PMVC</a:t>
            </a:r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0" y="1883202"/>
          <a:ext cx="12191999" cy="1545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5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0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8492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ORÇADO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EMPENHADO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LIQUIDADO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PAGO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306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111.994.598,79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103.667.513,44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50.716.447,16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44.207.865,33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300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931015654"/>
                    </a:ext>
                  </a:extLst>
                </a:gridCol>
              </a:tblGrid>
              <a:tr h="1748790">
                <a:tc>
                  <a:txBody>
                    <a:bodyPr/>
                    <a:lstStyle/>
                    <a:p>
                      <a:pPr algn="ctr"/>
                      <a:r>
                        <a:rPr lang="pt-BR" sz="8000" b="1" dirty="0">
                          <a:solidFill>
                            <a:schemeClr val="bg1"/>
                          </a:solidFill>
                        </a:rPr>
                        <a:t>FUNDEB 2024</a:t>
                      </a:r>
                      <a:endParaRPr lang="pt-BR" sz="8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0024"/>
                  </a:ext>
                </a:extLst>
              </a:tr>
              <a:tr h="5109210"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pt-BR" sz="2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2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EXECUÇÃO DO ORÇAMENTO EM   72,67%</a:t>
                      </a:r>
                      <a:endParaRPr lang="pt-BR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endParaRPr lang="pt-BR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932865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553036" y="6223411"/>
            <a:ext cx="6821263" cy="369332"/>
          </a:xfrm>
          <a:prstGeom prst="rect">
            <a:avLst/>
          </a:prstGeom>
          <a:solidFill>
            <a:srgbClr val="002776">
              <a:alpha val="84706"/>
            </a:srgbClr>
          </a:solidFill>
          <a:ln w="1016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SECRETARIA MUNICIPAL DE EDUCAÇÃO - SMED/PMVC</a:t>
            </a:r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0" y="1883202"/>
          <a:ext cx="12191999" cy="1545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5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0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8492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ORÇADO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EMPENHADO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LIQUIDADO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PAGO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306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329.330.126,08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312.728.540,41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239.344.512,48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220.213.532,40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194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931015654"/>
                    </a:ext>
                  </a:extLst>
                </a:gridCol>
              </a:tblGrid>
              <a:tr h="978159">
                <a:tc>
                  <a:txBody>
                    <a:bodyPr/>
                    <a:lstStyle/>
                    <a:p>
                      <a:pPr algn="ctr"/>
                      <a:r>
                        <a:rPr lang="pt-BR" sz="4000" b="1" dirty="0">
                          <a:solidFill>
                            <a:schemeClr val="bg1"/>
                          </a:solidFill>
                        </a:rPr>
                        <a:t>RECEITA FUNDEB PARA 2024</a:t>
                      </a:r>
                      <a:endParaRPr lang="pt-BR" sz="4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0024"/>
                  </a:ext>
                </a:extLst>
              </a:tr>
              <a:tr h="587984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PORTARIA INTERMINISTERIAL Nº 09 de 28 de agosto de 2024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endParaRPr lang="pt-BR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932865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482697" y="6488668"/>
            <a:ext cx="6821263" cy="369332"/>
          </a:xfrm>
          <a:prstGeom prst="rect">
            <a:avLst/>
          </a:prstGeom>
          <a:solidFill>
            <a:srgbClr val="002776">
              <a:alpha val="84706"/>
            </a:srgbClr>
          </a:solidFill>
          <a:ln w="1016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SECRETARIA MUNICIPAL DE EDUCAÇÃO - SMED/PMVC</a:t>
            </a:r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0" y="1474838"/>
          <a:ext cx="12192000" cy="5013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1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1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8877">
                  <a:extLst>
                    <a:ext uri="{9D8B030D-6E8A-4147-A177-3AD203B41FA5}">
                      <a16:colId xmlns:a16="http://schemas.microsoft.com/office/drawing/2014/main" val="3265016134"/>
                    </a:ext>
                  </a:extLst>
                </a:gridCol>
              </a:tblGrid>
              <a:tr h="657291">
                <a:tc>
                  <a:txBody>
                    <a:bodyPr/>
                    <a:lstStyle/>
                    <a:p>
                      <a:endParaRPr lang="pt-B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ESTIMATIVA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>
                          <a:solidFill>
                            <a:schemeClr val="tx1"/>
                          </a:solidFill>
                        </a:rPr>
                        <a:t>RECEITA REALIZADA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401124"/>
                  </a:ext>
                </a:extLst>
              </a:tr>
              <a:tr h="1220684">
                <a:tc>
                  <a:txBody>
                    <a:bodyPr/>
                    <a:lstStyle/>
                    <a:p>
                      <a:r>
                        <a:rPr lang="pt-BR" sz="3600" b="1" dirty="0">
                          <a:solidFill>
                            <a:schemeClr val="tx1"/>
                          </a:solidFill>
                        </a:rPr>
                        <a:t>IMPOSTOS E TRANSFERÊNCIAS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>
                          <a:solidFill>
                            <a:schemeClr val="tx1"/>
                          </a:solidFill>
                        </a:rPr>
                        <a:t>223.383.619,23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149.586.203,23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963">
                <a:tc>
                  <a:txBody>
                    <a:bodyPr/>
                    <a:lstStyle/>
                    <a:p>
                      <a:r>
                        <a:rPr lang="pt-BR" sz="4000" b="1" dirty="0"/>
                        <a:t>VAAF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/>
                        <a:t>72.402.617,11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50.456.939,44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963">
                <a:tc>
                  <a:txBody>
                    <a:bodyPr/>
                    <a:lstStyle/>
                    <a:p>
                      <a:r>
                        <a:rPr lang="pt-BR" sz="4000" b="1" dirty="0"/>
                        <a:t>VAAT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/>
                        <a:t>26.295.411,52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17.625.196,97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963">
                <a:tc>
                  <a:txBody>
                    <a:bodyPr/>
                    <a:lstStyle/>
                    <a:p>
                      <a:r>
                        <a:rPr lang="pt-BR" sz="4000" b="1" dirty="0"/>
                        <a:t>VAAR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/>
                        <a:t>10.077.575,12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7.499.565,86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963">
                <a:tc>
                  <a:txBody>
                    <a:bodyPr/>
                    <a:lstStyle/>
                    <a:p>
                      <a:r>
                        <a:rPr lang="pt-BR" sz="4000" b="1" dirty="0"/>
                        <a:t>TOTAL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/>
                        <a:t>332.159.222,98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225.167.905,50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707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0"/>
          <a:ext cx="12192000" cy="6807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931015654"/>
                    </a:ext>
                  </a:extLst>
                </a:gridCol>
              </a:tblGrid>
              <a:tr h="1363437">
                <a:tc>
                  <a:txBody>
                    <a:bodyPr/>
                    <a:lstStyle/>
                    <a:p>
                      <a:pPr algn="ctr"/>
                      <a:r>
                        <a:rPr lang="pt-BR" sz="4000" b="1" dirty="0">
                          <a:solidFill>
                            <a:schemeClr val="bg1"/>
                          </a:solidFill>
                        </a:rPr>
                        <a:t>APLICAÇÃO DO ÍNDICES</a:t>
                      </a:r>
                      <a:r>
                        <a:rPr lang="pt-BR" sz="4000" b="1" baseline="0" dirty="0">
                          <a:solidFill>
                            <a:schemeClr val="bg1"/>
                          </a:solidFill>
                        </a:rPr>
                        <a:t> CONSTITUCIONAIS DO FUNDEB 2024</a:t>
                      </a:r>
                      <a:endParaRPr lang="pt-BR" sz="4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0024"/>
                  </a:ext>
                </a:extLst>
              </a:tr>
              <a:tr h="5444091">
                <a:tc>
                  <a:txBody>
                    <a:bodyPr/>
                    <a:lstStyle/>
                    <a:p>
                      <a:pPr marL="0" indent="0" algn="r">
                        <a:buFont typeface="Wingdings" panose="05000000000000000000" pitchFamily="2" charset="2"/>
                        <a:buNone/>
                      </a:pPr>
                      <a:endParaRPr lang="pt-BR" sz="4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932865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482697" y="6488668"/>
            <a:ext cx="6821263" cy="369332"/>
          </a:xfrm>
          <a:prstGeom prst="rect">
            <a:avLst/>
          </a:prstGeom>
          <a:solidFill>
            <a:srgbClr val="002776">
              <a:alpha val="84706"/>
            </a:srgbClr>
          </a:solidFill>
          <a:ln w="1016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SECRETARIA MUNICIPAL DE EDUCAÇÃO - SMED/PMVC</a:t>
            </a:r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501445" y="1400177"/>
          <a:ext cx="11547987" cy="4661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9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8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0067">
                <a:tc>
                  <a:txBody>
                    <a:bodyPr/>
                    <a:lstStyle/>
                    <a:p>
                      <a:r>
                        <a:rPr lang="pt-BR" sz="4800" dirty="0">
                          <a:solidFill>
                            <a:schemeClr val="tx1"/>
                          </a:solidFill>
                        </a:rPr>
                        <a:t>91,49%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800" dirty="0">
                          <a:solidFill>
                            <a:schemeClr val="tx1"/>
                          </a:solidFill>
                        </a:rPr>
                        <a:t>199.600.185,58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125">
                <a:tc>
                  <a:txBody>
                    <a:bodyPr/>
                    <a:lstStyle/>
                    <a:p>
                      <a:r>
                        <a:rPr lang="pt-BR" sz="4800" b="1" dirty="0"/>
                        <a:t>96,58% </a:t>
                      </a:r>
                      <a:r>
                        <a:rPr lang="pt-BR" sz="4800" b="0" dirty="0"/>
                        <a:t>VAAT EDU.</a:t>
                      </a:r>
                      <a:r>
                        <a:rPr lang="pt-BR" sz="4800" b="0" baseline="0" dirty="0"/>
                        <a:t> INFANTIL</a:t>
                      </a:r>
                      <a:endParaRPr lang="pt-BR" sz="4800" b="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17.021.973,53</a:t>
                      </a:r>
                      <a:endParaRPr lang="pt-BR" sz="4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12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800" b="1" dirty="0"/>
                        <a:t>18,89% </a:t>
                      </a:r>
                      <a:r>
                        <a:rPr lang="pt-BR" sz="4800" b="0" dirty="0"/>
                        <a:t>VAAT CAPITAL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3.330.977,27</a:t>
                      </a:r>
                      <a:endParaRPr lang="pt-BR" sz="4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1338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</TotalTime>
  <Words>911</Words>
  <Application>Microsoft Office PowerPoint</Application>
  <PresentationFormat>Widescreen</PresentationFormat>
  <Paragraphs>284</Paragraphs>
  <Slides>13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Trebuchet MS</vt:lpstr>
      <vt:lpstr>Wingdings</vt:lpstr>
      <vt:lpstr>Tema do Office</vt:lpstr>
      <vt:lpstr>Prefeitura Municipal de Vitória da Conquista - BA Secretaria Municipal de Finanças</vt:lpstr>
      <vt:lpstr>Prefeitura Municipal de Vitória da Conquista - BA </vt:lpstr>
      <vt:lpstr>RECEITAS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Prefeitura Municipal de Vitória da Conquista - BA Secretaria Municipal de Finanças</dc:title>
  <dc:creator>Sefim</dc:creator>
  <cp:lastModifiedBy>Filipe Rocha</cp:lastModifiedBy>
  <cp:revision>65</cp:revision>
  <cp:lastPrinted>2021-09-28T15:39:54Z</cp:lastPrinted>
  <dcterms:created xsi:type="dcterms:W3CDTF">2021-09-28T12:14:40Z</dcterms:created>
  <dcterms:modified xsi:type="dcterms:W3CDTF">2024-09-26T15:10:13Z</dcterms:modified>
</cp:coreProperties>
</file>